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8" r:id="rId3"/>
    <p:sldId id="257" r:id="rId4"/>
    <p:sldId id="259" r:id="rId5"/>
    <p:sldId id="260" r:id="rId6"/>
    <p:sldId id="261" r:id="rId7"/>
    <p:sldId id="262"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2" d="100"/>
          <a:sy n="72" d="100"/>
        </p:scale>
        <p:origin x="65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840645-9C5B-4541-8EE1-E30A0095CCD4}" type="doc">
      <dgm:prSet loTypeId="urn:microsoft.com/office/officeart/2005/8/layout/radial1" loCatId="relationship" qsTypeId="urn:microsoft.com/office/officeart/2005/8/quickstyle/simple1" qsCatId="simple" csTypeId="urn:microsoft.com/office/officeart/2005/8/colors/colorful1" csCatId="colorful" phldr="1"/>
      <dgm:spPr/>
      <dgm:t>
        <a:bodyPr/>
        <a:lstStyle/>
        <a:p>
          <a:endParaRPr lang="en-US"/>
        </a:p>
      </dgm:t>
    </dgm:pt>
    <dgm:pt modelId="{9BD1A1BC-CB74-42B3-8335-EB9AA5E520FE}">
      <dgm:prSet phldrT="[Text]"/>
      <dgm:spPr>
        <a:xfrm>
          <a:off x="4507371" y="1358565"/>
          <a:ext cx="1043657" cy="1043657"/>
        </a:xfrm>
        <a:prstGeom prst="ellipse">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US">
              <a:solidFill>
                <a:sysClr val="window" lastClr="FFFFFF"/>
              </a:solidFill>
              <a:latin typeface="Calibri" panose="020F0502020204030204"/>
              <a:ea typeface="+mn-ea"/>
              <a:cs typeface="+mn-cs"/>
            </a:rPr>
            <a:t>Solving Homelessness</a:t>
          </a:r>
        </a:p>
      </dgm:t>
    </dgm:pt>
    <dgm:pt modelId="{F8536321-05D4-4A22-B1C4-EDC57E605D3A}" type="parTrans" cxnId="{62624897-7EF0-4835-9446-4FF3AC942129}">
      <dgm:prSet/>
      <dgm:spPr/>
      <dgm:t>
        <a:bodyPr/>
        <a:lstStyle/>
        <a:p>
          <a:endParaRPr lang="en-US"/>
        </a:p>
      </dgm:t>
    </dgm:pt>
    <dgm:pt modelId="{88AC88EB-24BB-4554-BA3D-B7B44A291BAA}" type="sibTrans" cxnId="{62624897-7EF0-4835-9446-4FF3AC942129}">
      <dgm:prSet/>
      <dgm:spPr/>
      <dgm:t>
        <a:bodyPr/>
        <a:lstStyle/>
        <a:p>
          <a:endParaRPr lang="en-US"/>
        </a:p>
      </dgm:t>
    </dgm:pt>
    <dgm:pt modelId="{1E469D0D-CF3D-461B-8A9C-7C7F1AE5ED00}">
      <dgm:prSet phldrT="[Text]"/>
      <dgm:spPr>
        <a:xfrm>
          <a:off x="4507371" y="1768"/>
          <a:ext cx="1043657" cy="1043657"/>
        </a:xfrm>
        <a:prstGeom prst="ellipse">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US">
              <a:solidFill>
                <a:sysClr val="window" lastClr="FFFFFF"/>
              </a:solidFill>
              <a:latin typeface="Calibri" panose="020F0502020204030204"/>
              <a:ea typeface="+mn-ea"/>
              <a:cs typeface="+mn-cs"/>
            </a:rPr>
            <a:t>Offering mental help</a:t>
          </a:r>
        </a:p>
      </dgm:t>
    </dgm:pt>
    <dgm:pt modelId="{FFA37D2E-A913-42A8-B10F-4D2319C69FF8}" type="parTrans" cxnId="{E205ECBF-E603-44FD-B8BD-2670CA8FF031}">
      <dgm:prSet/>
      <dgm:spPr>
        <a:xfrm rot="16200000">
          <a:off x="4872630" y="1192657"/>
          <a:ext cx="313139" cy="18676"/>
        </a:xfrm>
        <a:custGeom>
          <a:avLst/>
          <a:gdLst/>
          <a:ahLst/>
          <a:cxnLst/>
          <a:rect l="0" t="0" r="0" b="0"/>
          <a:pathLst>
            <a:path>
              <a:moveTo>
                <a:pt x="0" y="9338"/>
              </a:moveTo>
              <a:lnTo>
                <a:pt x="313139" y="9338"/>
              </a:lnTo>
            </a:path>
          </a:pathLst>
        </a:custGeom>
        <a:noFill/>
        <a:ln w="12700" cap="flat" cmpd="sng" algn="ctr">
          <a:solidFill>
            <a:srgbClr val="ED7D31">
              <a:hueOff val="0"/>
              <a:satOff val="0"/>
              <a:lumOff val="0"/>
              <a:alphaOff val="0"/>
            </a:srgbClr>
          </a:solidFill>
          <a:prstDash val="solid"/>
          <a:miter lim="800000"/>
        </a:ln>
        <a:effectLst/>
      </dgm:spPr>
      <dgm:t>
        <a:bodyPr/>
        <a:lstStyle/>
        <a:p>
          <a:pPr>
            <a:buNone/>
          </a:pPr>
          <a:endParaRPr lang="en-US">
            <a:solidFill>
              <a:sysClr val="windowText" lastClr="000000">
                <a:hueOff val="0"/>
                <a:satOff val="0"/>
                <a:lumOff val="0"/>
                <a:alphaOff val="0"/>
              </a:sysClr>
            </a:solidFill>
            <a:latin typeface="Calibri" panose="020F0502020204030204"/>
            <a:ea typeface="+mn-ea"/>
            <a:cs typeface="+mn-cs"/>
          </a:endParaRPr>
        </a:p>
      </dgm:t>
    </dgm:pt>
    <dgm:pt modelId="{AD3D95FC-58C3-488B-923E-45C84E6A6B0D}" type="sibTrans" cxnId="{E205ECBF-E603-44FD-B8BD-2670CA8FF031}">
      <dgm:prSet/>
      <dgm:spPr/>
      <dgm:t>
        <a:bodyPr/>
        <a:lstStyle/>
        <a:p>
          <a:endParaRPr lang="en-US"/>
        </a:p>
      </dgm:t>
    </dgm:pt>
    <dgm:pt modelId="{7B31A666-6BE1-45EB-9474-2048F283EA83}">
      <dgm:prSet phldrT="[Text]"/>
      <dgm:spPr>
        <a:xfrm>
          <a:off x="5864168" y="1358565"/>
          <a:ext cx="1043657" cy="1043657"/>
        </a:xfrm>
        <a:prstGeom prst="ellipse">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US">
              <a:solidFill>
                <a:sysClr val="window" lastClr="FFFFFF"/>
              </a:solidFill>
              <a:latin typeface="Calibri" panose="020F0502020204030204"/>
              <a:ea typeface="+mn-ea"/>
              <a:cs typeface="+mn-cs"/>
            </a:rPr>
            <a:t>Offering free housing </a:t>
          </a:r>
        </a:p>
      </dgm:t>
    </dgm:pt>
    <dgm:pt modelId="{A566CAD9-B20B-40D5-B942-5FFAC00ED506}" type="parTrans" cxnId="{8231B19B-3847-4602-B1AE-CF9A4DB18357}">
      <dgm:prSet/>
      <dgm:spPr>
        <a:xfrm>
          <a:off x="5551028" y="1871055"/>
          <a:ext cx="313139" cy="18676"/>
        </a:xfrm>
        <a:custGeom>
          <a:avLst/>
          <a:gdLst/>
          <a:ahLst/>
          <a:cxnLst/>
          <a:rect l="0" t="0" r="0" b="0"/>
          <a:pathLst>
            <a:path>
              <a:moveTo>
                <a:pt x="0" y="9338"/>
              </a:moveTo>
              <a:lnTo>
                <a:pt x="313139" y="9338"/>
              </a:lnTo>
            </a:path>
          </a:pathLst>
        </a:custGeom>
        <a:noFill/>
        <a:ln w="12700" cap="flat" cmpd="sng" algn="ctr">
          <a:solidFill>
            <a:srgbClr val="ED7D31">
              <a:hueOff val="0"/>
              <a:satOff val="0"/>
              <a:lumOff val="0"/>
              <a:alphaOff val="0"/>
            </a:srgbClr>
          </a:solidFill>
          <a:prstDash val="solid"/>
          <a:miter lim="800000"/>
        </a:ln>
        <a:effectLst/>
      </dgm:spPr>
      <dgm:t>
        <a:bodyPr/>
        <a:lstStyle/>
        <a:p>
          <a:pPr>
            <a:buNone/>
          </a:pPr>
          <a:endParaRPr lang="en-US">
            <a:solidFill>
              <a:sysClr val="windowText" lastClr="000000">
                <a:hueOff val="0"/>
                <a:satOff val="0"/>
                <a:lumOff val="0"/>
                <a:alphaOff val="0"/>
              </a:sysClr>
            </a:solidFill>
            <a:latin typeface="Calibri" panose="020F0502020204030204"/>
            <a:ea typeface="+mn-ea"/>
            <a:cs typeface="+mn-cs"/>
          </a:endParaRPr>
        </a:p>
      </dgm:t>
    </dgm:pt>
    <dgm:pt modelId="{36D2D552-B8AF-4C89-84F7-EF0B74616AA5}" type="sibTrans" cxnId="{8231B19B-3847-4602-B1AE-CF9A4DB18357}">
      <dgm:prSet/>
      <dgm:spPr/>
      <dgm:t>
        <a:bodyPr/>
        <a:lstStyle/>
        <a:p>
          <a:endParaRPr lang="en-US"/>
        </a:p>
      </dgm:t>
    </dgm:pt>
    <dgm:pt modelId="{AB5553CE-086A-48FA-AAAB-45626500BEDD}">
      <dgm:prSet phldrT="[Text]"/>
      <dgm:spPr>
        <a:xfrm>
          <a:off x="4507371" y="2715362"/>
          <a:ext cx="1043657" cy="1043657"/>
        </a:xfrm>
        <a:prstGeom prst="ellipse">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US">
              <a:solidFill>
                <a:sysClr val="window" lastClr="FFFFFF"/>
              </a:solidFill>
              <a:latin typeface="Calibri" panose="020F0502020204030204"/>
              <a:ea typeface="+mn-ea"/>
              <a:cs typeface="+mn-cs"/>
            </a:rPr>
            <a:t>Offering access to drug rehabilitation</a:t>
          </a:r>
        </a:p>
      </dgm:t>
    </dgm:pt>
    <dgm:pt modelId="{E2E86B3A-2F6F-4DE1-AB69-B8ED7F09BEB0}" type="parTrans" cxnId="{A159AC52-0355-4CE2-8607-186A6140DBE2}">
      <dgm:prSet/>
      <dgm:spPr>
        <a:xfrm rot="5400000">
          <a:off x="4872630" y="2549454"/>
          <a:ext cx="313139" cy="18676"/>
        </a:xfrm>
        <a:custGeom>
          <a:avLst/>
          <a:gdLst/>
          <a:ahLst/>
          <a:cxnLst/>
          <a:rect l="0" t="0" r="0" b="0"/>
          <a:pathLst>
            <a:path>
              <a:moveTo>
                <a:pt x="0" y="9338"/>
              </a:moveTo>
              <a:lnTo>
                <a:pt x="313139" y="9338"/>
              </a:lnTo>
            </a:path>
          </a:pathLst>
        </a:custGeom>
        <a:noFill/>
        <a:ln w="12700" cap="flat" cmpd="sng" algn="ctr">
          <a:solidFill>
            <a:srgbClr val="ED7D31">
              <a:hueOff val="0"/>
              <a:satOff val="0"/>
              <a:lumOff val="0"/>
              <a:alphaOff val="0"/>
            </a:srgbClr>
          </a:solidFill>
          <a:prstDash val="solid"/>
          <a:miter lim="800000"/>
        </a:ln>
        <a:effectLst/>
      </dgm:spPr>
      <dgm:t>
        <a:bodyPr/>
        <a:lstStyle/>
        <a:p>
          <a:pPr>
            <a:buNone/>
          </a:pPr>
          <a:endParaRPr lang="en-US">
            <a:solidFill>
              <a:sysClr val="windowText" lastClr="000000">
                <a:hueOff val="0"/>
                <a:satOff val="0"/>
                <a:lumOff val="0"/>
                <a:alphaOff val="0"/>
              </a:sysClr>
            </a:solidFill>
            <a:latin typeface="Calibri" panose="020F0502020204030204"/>
            <a:ea typeface="+mn-ea"/>
            <a:cs typeface="+mn-cs"/>
          </a:endParaRPr>
        </a:p>
      </dgm:t>
    </dgm:pt>
    <dgm:pt modelId="{9E54EE0C-2D95-4002-B62B-69470860F2AE}" type="sibTrans" cxnId="{A159AC52-0355-4CE2-8607-186A6140DBE2}">
      <dgm:prSet/>
      <dgm:spPr/>
      <dgm:t>
        <a:bodyPr/>
        <a:lstStyle/>
        <a:p>
          <a:endParaRPr lang="en-US"/>
        </a:p>
      </dgm:t>
    </dgm:pt>
    <dgm:pt modelId="{4B5C9828-D937-4989-8161-38CE59ABA05D}">
      <dgm:prSet phldrT="[Text]"/>
      <dgm:spPr>
        <a:xfrm>
          <a:off x="3150574" y="1358565"/>
          <a:ext cx="1043657" cy="1043657"/>
        </a:xfrm>
        <a:prstGeom prst="ellipse">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US">
              <a:solidFill>
                <a:sysClr val="window" lastClr="FFFFFF"/>
              </a:solidFill>
              <a:latin typeface="Calibri" panose="020F0502020204030204"/>
              <a:ea typeface="+mn-ea"/>
              <a:cs typeface="+mn-cs"/>
            </a:rPr>
            <a:t>Better serving veterans</a:t>
          </a:r>
        </a:p>
      </dgm:t>
    </dgm:pt>
    <dgm:pt modelId="{001208BC-C481-491A-AA0F-8651EC284E96}" type="parTrans" cxnId="{E05A191E-1B7E-4CBE-8ED4-DCAEFC7629D3}">
      <dgm:prSet/>
      <dgm:spPr>
        <a:xfrm rot="10800000">
          <a:off x="4194231" y="1871055"/>
          <a:ext cx="313139" cy="18676"/>
        </a:xfrm>
        <a:custGeom>
          <a:avLst/>
          <a:gdLst/>
          <a:ahLst/>
          <a:cxnLst/>
          <a:rect l="0" t="0" r="0" b="0"/>
          <a:pathLst>
            <a:path>
              <a:moveTo>
                <a:pt x="0" y="9338"/>
              </a:moveTo>
              <a:lnTo>
                <a:pt x="313139" y="9338"/>
              </a:lnTo>
            </a:path>
          </a:pathLst>
        </a:custGeom>
        <a:noFill/>
        <a:ln w="12700" cap="flat" cmpd="sng" algn="ctr">
          <a:solidFill>
            <a:srgbClr val="ED7D31">
              <a:hueOff val="0"/>
              <a:satOff val="0"/>
              <a:lumOff val="0"/>
              <a:alphaOff val="0"/>
            </a:srgbClr>
          </a:solidFill>
          <a:prstDash val="solid"/>
          <a:miter lim="800000"/>
        </a:ln>
        <a:effectLst/>
      </dgm:spPr>
      <dgm:t>
        <a:bodyPr/>
        <a:lstStyle/>
        <a:p>
          <a:pPr>
            <a:buNone/>
          </a:pPr>
          <a:endParaRPr lang="en-US">
            <a:solidFill>
              <a:sysClr val="windowText" lastClr="000000">
                <a:hueOff val="0"/>
                <a:satOff val="0"/>
                <a:lumOff val="0"/>
                <a:alphaOff val="0"/>
              </a:sysClr>
            </a:solidFill>
            <a:latin typeface="Calibri" panose="020F0502020204030204"/>
            <a:ea typeface="+mn-ea"/>
            <a:cs typeface="+mn-cs"/>
          </a:endParaRPr>
        </a:p>
      </dgm:t>
    </dgm:pt>
    <dgm:pt modelId="{ADF4DF24-6731-4CCB-9CD0-38780177E4E8}" type="sibTrans" cxnId="{E05A191E-1B7E-4CBE-8ED4-DCAEFC7629D3}">
      <dgm:prSet/>
      <dgm:spPr/>
      <dgm:t>
        <a:bodyPr/>
        <a:lstStyle/>
        <a:p>
          <a:endParaRPr lang="en-US"/>
        </a:p>
      </dgm:t>
    </dgm:pt>
    <dgm:pt modelId="{1047925B-5185-4CFF-A122-BECEBA299930}" type="pres">
      <dgm:prSet presAssocID="{6B840645-9C5B-4541-8EE1-E30A0095CCD4}" presName="cycle" presStyleCnt="0">
        <dgm:presLayoutVars>
          <dgm:chMax val="1"/>
          <dgm:dir/>
          <dgm:animLvl val="ctr"/>
          <dgm:resizeHandles val="exact"/>
        </dgm:presLayoutVars>
      </dgm:prSet>
      <dgm:spPr/>
    </dgm:pt>
    <dgm:pt modelId="{3B8E76D3-6E94-4C0D-B7EC-1FF5FE8AAFB3}" type="pres">
      <dgm:prSet presAssocID="{9BD1A1BC-CB74-42B3-8335-EB9AA5E520FE}" presName="centerShape" presStyleLbl="node0" presStyleIdx="0" presStyleCnt="1"/>
      <dgm:spPr/>
    </dgm:pt>
    <dgm:pt modelId="{A991ED21-3CA0-4D70-B3F7-4801ED7C428F}" type="pres">
      <dgm:prSet presAssocID="{FFA37D2E-A913-42A8-B10F-4D2319C69FF8}" presName="Name9" presStyleLbl="parChTrans1D2" presStyleIdx="0" presStyleCnt="4"/>
      <dgm:spPr/>
    </dgm:pt>
    <dgm:pt modelId="{FE3A869C-7D68-4C05-8F82-C203218A82E5}" type="pres">
      <dgm:prSet presAssocID="{FFA37D2E-A913-42A8-B10F-4D2319C69FF8}" presName="connTx" presStyleLbl="parChTrans1D2" presStyleIdx="0" presStyleCnt="4"/>
      <dgm:spPr/>
    </dgm:pt>
    <dgm:pt modelId="{759F61EA-D598-4586-AC48-B092DF167817}" type="pres">
      <dgm:prSet presAssocID="{1E469D0D-CF3D-461B-8A9C-7C7F1AE5ED00}" presName="node" presStyleLbl="node1" presStyleIdx="0" presStyleCnt="4">
        <dgm:presLayoutVars>
          <dgm:bulletEnabled val="1"/>
        </dgm:presLayoutVars>
      </dgm:prSet>
      <dgm:spPr/>
    </dgm:pt>
    <dgm:pt modelId="{DBF35EA0-B2AF-4EA7-82B8-979019BCF9EB}" type="pres">
      <dgm:prSet presAssocID="{A566CAD9-B20B-40D5-B942-5FFAC00ED506}" presName="Name9" presStyleLbl="parChTrans1D2" presStyleIdx="1" presStyleCnt="4"/>
      <dgm:spPr/>
    </dgm:pt>
    <dgm:pt modelId="{4E57C428-CD9D-4557-A7C7-E38F71C97067}" type="pres">
      <dgm:prSet presAssocID="{A566CAD9-B20B-40D5-B942-5FFAC00ED506}" presName="connTx" presStyleLbl="parChTrans1D2" presStyleIdx="1" presStyleCnt="4"/>
      <dgm:spPr/>
    </dgm:pt>
    <dgm:pt modelId="{E1DA1FCE-0249-4108-AAC7-7AAB15B725FE}" type="pres">
      <dgm:prSet presAssocID="{7B31A666-6BE1-45EB-9474-2048F283EA83}" presName="node" presStyleLbl="node1" presStyleIdx="1" presStyleCnt="4">
        <dgm:presLayoutVars>
          <dgm:bulletEnabled val="1"/>
        </dgm:presLayoutVars>
      </dgm:prSet>
      <dgm:spPr/>
    </dgm:pt>
    <dgm:pt modelId="{A746BDC6-9A81-4628-9314-120D8BE968F4}" type="pres">
      <dgm:prSet presAssocID="{E2E86B3A-2F6F-4DE1-AB69-B8ED7F09BEB0}" presName="Name9" presStyleLbl="parChTrans1D2" presStyleIdx="2" presStyleCnt="4"/>
      <dgm:spPr/>
    </dgm:pt>
    <dgm:pt modelId="{14E30620-79ED-4BDE-82F8-9BCAE9900FD5}" type="pres">
      <dgm:prSet presAssocID="{E2E86B3A-2F6F-4DE1-AB69-B8ED7F09BEB0}" presName="connTx" presStyleLbl="parChTrans1D2" presStyleIdx="2" presStyleCnt="4"/>
      <dgm:spPr/>
    </dgm:pt>
    <dgm:pt modelId="{0DE82F80-4A5D-4FD2-983D-5850FEB8D3B3}" type="pres">
      <dgm:prSet presAssocID="{AB5553CE-086A-48FA-AAAB-45626500BEDD}" presName="node" presStyleLbl="node1" presStyleIdx="2" presStyleCnt="4">
        <dgm:presLayoutVars>
          <dgm:bulletEnabled val="1"/>
        </dgm:presLayoutVars>
      </dgm:prSet>
      <dgm:spPr/>
    </dgm:pt>
    <dgm:pt modelId="{251EB961-3FC5-4225-B548-C1238D38B72E}" type="pres">
      <dgm:prSet presAssocID="{001208BC-C481-491A-AA0F-8651EC284E96}" presName="Name9" presStyleLbl="parChTrans1D2" presStyleIdx="3" presStyleCnt="4"/>
      <dgm:spPr/>
    </dgm:pt>
    <dgm:pt modelId="{D6B35786-FB6E-4AD0-B106-74E8C86F560D}" type="pres">
      <dgm:prSet presAssocID="{001208BC-C481-491A-AA0F-8651EC284E96}" presName="connTx" presStyleLbl="parChTrans1D2" presStyleIdx="3" presStyleCnt="4"/>
      <dgm:spPr/>
    </dgm:pt>
    <dgm:pt modelId="{3ABA00B0-8C71-496B-9FD1-6E816E849184}" type="pres">
      <dgm:prSet presAssocID="{4B5C9828-D937-4989-8161-38CE59ABA05D}" presName="node" presStyleLbl="node1" presStyleIdx="3" presStyleCnt="4">
        <dgm:presLayoutVars>
          <dgm:bulletEnabled val="1"/>
        </dgm:presLayoutVars>
      </dgm:prSet>
      <dgm:spPr/>
    </dgm:pt>
  </dgm:ptLst>
  <dgm:cxnLst>
    <dgm:cxn modelId="{2261A101-6F31-4B72-8E03-FA79FF8B1300}" type="presOf" srcId="{E2E86B3A-2F6F-4DE1-AB69-B8ED7F09BEB0}" destId="{A746BDC6-9A81-4628-9314-120D8BE968F4}" srcOrd="0" destOrd="0" presId="urn:microsoft.com/office/officeart/2005/8/layout/radial1"/>
    <dgm:cxn modelId="{3AA8C709-FD3A-4D27-9421-680002D16775}" type="presOf" srcId="{6B840645-9C5B-4541-8EE1-E30A0095CCD4}" destId="{1047925B-5185-4CFF-A122-BECEBA299930}" srcOrd="0" destOrd="0" presId="urn:microsoft.com/office/officeart/2005/8/layout/radial1"/>
    <dgm:cxn modelId="{E05A191E-1B7E-4CBE-8ED4-DCAEFC7629D3}" srcId="{9BD1A1BC-CB74-42B3-8335-EB9AA5E520FE}" destId="{4B5C9828-D937-4989-8161-38CE59ABA05D}" srcOrd="3" destOrd="0" parTransId="{001208BC-C481-491A-AA0F-8651EC284E96}" sibTransId="{ADF4DF24-6731-4CCB-9CD0-38780177E4E8}"/>
    <dgm:cxn modelId="{20054A40-31FA-44DD-8469-A69F4381FDD8}" type="presOf" srcId="{001208BC-C481-491A-AA0F-8651EC284E96}" destId="{D6B35786-FB6E-4AD0-B106-74E8C86F560D}" srcOrd="1" destOrd="0" presId="urn:microsoft.com/office/officeart/2005/8/layout/radial1"/>
    <dgm:cxn modelId="{E4654568-6E12-4BAF-B987-0482C937F361}" type="presOf" srcId="{FFA37D2E-A913-42A8-B10F-4D2319C69FF8}" destId="{FE3A869C-7D68-4C05-8F82-C203218A82E5}" srcOrd="1" destOrd="0" presId="urn:microsoft.com/office/officeart/2005/8/layout/radial1"/>
    <dgm:cxn modelId="{A159AC52-0355-4CE2-8607-186A6140DBE2}" srcId="{9BD1A1BC-CB74-42B3-8335-EB9AA5E520FE}" destId="{AB5553CE-086A-48FA-AAAB-45626500BEDD}" srcOrd="2" destOrd="0" parTransId="{E2E86B3A-2F6F-4DE1-AB69-B8ED7F09BEB0}" sibTransId="{9E54EE0C-2D95-4002-B62B-69470860F2AE}"/>
    <dgm:cxn modelId="{4B4C0977-B962-47FD-8AD9-E2B636C876C0}" type="presOf" srcId="{E2E86B3A-2F6F-4DE1-AB69-B8ED7F09BEB0}" destId="{14E30620-79ED-4BDE-82F8-9BCAE9900FD5}" srcOrd="1" destOrd="0" presId="urn:microsoft.com/office/officeart/2005/8/layout/radial1"/>
    <dgm:cxn modelId="{D6048D81-4CF9-4BBF-AA23-2283C67BF1D8}" type="presOf" srcId="{FFA37D2E-A913-42A8-B10F-4D2319C69FF8}" destId="{A991ED21-3CA0-4D70-B3F7-4801ED7C428F}" srcOrd="0" destOrd="0" presId="urn:microsoft.com/office/officeart/2005/8/layout/radial1"/>
    <dgm:cxn modelId="{62A18682-6F46-4798-B0FC-36481C30D606}" type="presOf" srcId="{1E469D0D-CF3D-461B-8A9C-7C7F1AE5ED00}" destId="{759F61EA-D598-4586-AC48-B092DF167817}" srcOrd="0" destOrd="0" presId="urn:microsoft.com/office/officeart/2005/8/layout/radial1"/>
    <dgm:cxn modelId="{9139D98E-4DED-47DA-8794-BD78C5F863D7}" type="presOf" srcId="{9BD1A1BC-CB74-42B3-8335-EB9AA5E520FE}" destId="{3B8E76D3-6E94-4C0D-B7EC-1FF5FE8AAFB3}" srcOrd="0" destOrd="0" presId="urn:microsoft.com/office/officeart/2005/8/layout/radial1"/>
    <dgm:cxn modelId="{62624897-7EF0-4835-9446-4FF3AC942129}" srcId="{6B840645-9C5B-4541-8EE1-E30A0095CCD4}" destId="{9BD1A1BC-CB74-42B3-8335-EB9AA5E520FE}" srcOrd="0" destOrd="0" parTransId="{F8536321-05D4-4A22-B1C4-EDC57E605D3A}" sibTransId="{88AC88EB-24BB-4554-BA3D-B7B44A291BAA}"/>
    <dgm:cxn modelId="{97807B99-AE9B-4A1A-A4A4-91CE8CEE6CB5}" type="presOf" srcId="{A566CAD9-B20B-40D5-B942-5FFAC00ED506}" destId="{4E57C428-CD9D-4557-A7C7-E38F71C97067}" srcOrd="1" destOrd="0" presId="urn:microsoft.com/office/officeart/2005/8/layout/radial1"/>
    <dgm:cxn modelId="{8231B19B-3847-4602-B1AE-CF9A4DB18357}" srcId="{9BD1A1BC-CB74-42B3-8335-EB9AA5E520FE}" destId="{7B31A666-6BE1-45EB-9474-2048F283EA83}" srcOrd="1" destOrd="0" parTransId="{A566CAD9-B20B-40D5-B942-5FFAC00ED506}" sibTransId="{36D2D552-B8AF-4C89-84F7-EF0B74616AA5}"/>
    <dgm:cxn modelId="{E205ECBF-E603-44FD-B8BD-2670CA8FF031}" srcId="{9BD1A1BC-CB74-42B3-8335-EB9AA5E520FE}" destId="{1E469D0D-CF3D-461B-8A9C-7C7F1AE5ED00}" srcOrd="0" destOrd="0" parTransId="{FFA37D2E-A913-42A8-B10F-4D2319C69FF8}" sibTransId="{AD3D95FC-58C3-488B-923E-45C84E6A6B0D}"/>
    <dgm:cxn modelId="{532FA6CA-BD36-4CEA-AAE2-CB52BD552246}" type="presOf" srcId="{4B5C9828-D937-4989-8161-38CE59ABA05D}" destId="{3ABA00B0-8C71-496B-9FD1-6E816E849184}" srcOrd="0" destOrd="0" presId="urn:microsoft.com/office/officeart/2005/8/layout/radial1"/>
    <dgm:cxn modelId="{4F72EFCF-E25C-4A20-8600-BA032C6F7974}" type="presOf" srcId="{AB5553CE-086A-48FA-AAAB-45626500BEDD}" destId="{0DE82F80-4A5D-4FD2-983D-5850FEB8D3B3}" srcOrd="0" destOrd="0" presId="urn:microsoft.com/office/officeart/2005/8/layout/radial1"/>
    <dgm:cxn modelId="{6E3707D2-6B56-47D4-B384-DC725E86E9D5}" type="presOf" srcId="{001208BC-C481-491A-AA0F-8651EC284E96}" destId="{251EB961-3FC5-4225-B548-C1238D38B72E}" srcOrd="0" destOrd="0" presId="urn:microsoft.com/office/officeart/2005/8/layout/radial1"/>
    <dgm:cxn modelId="{F64125EE-14FC-4A27-BE67-D0A4F66C69D9}" type="presOf" srcId="{A566CAD9-B20B-40D5-B942-5FFAC00ED506}" destId="{DBF35EA0-B2AF-4EA7-82B8-979019BCF9EB}" srcOrd="0" destOrd="0" presId="urn:microsoft.com/office/officeart/2005/8/layout/radial1"/>
    <dgm:cxn modelId="{EEE736F3-541B-4DE1-AED0-B27ACDAC0FEA}" type="presOf" srcId="{7B31A666-6BE1-45EB-9474-2048F283EA83}" destId="{E1DA1FCE-0249-4108-AAC7-7AAB15B725FE}" srcOrd="0" destOrd="0" presId="urn:microsoft.com/office/officeart/2005/8/layout/radial1"/>
    <dgm:cxn modelId="{4EAD310E-9971-47D0-97FA-FC64EDBBCF47}" type="presParOf" srcId="{1047925B-5185-4CFF-A122-BECEBA299930}" destId="{3B8E76D3-6E94-4C0D-B7EC-1FF5FE8AAFB3}" srcOrd="0" destOrd="0" presId="urn:microsoft.com/office/officeart/2005/8/layout/radial1"/>
    <dgm:cxn modelId="{E6D47747-B576-4594-BCCC-E7507F5110E8}" type="presParOf" srcId="{1047925B-5185-4CFF-A122-BECEBA299930}" destId="{A991ED21-3CA0-4D70-B3F7-4801ED7C428F}" srcOrd="1" destOrd="0" presId="urn:microsoft.com/office/officeart/2005/8/layout/radial1"/>
    <dgm:cxn modelId="{4EE317B3-00F7-4637-8E8E-553569DE75A7}" type="presParOf" srcId="{A991ED21-3CA0-4D70-B3F7-4801ED7C428F}" destId="{FE3A869C-7D68-4C05-8F82-C203218A82E5}" srcOrd="0" destOrd="0" presId="urn:microsoft.com/office/officeart/2005/8/layout/radial1"/>
    <dgm:cxn modelId="{BDDCFBBD-1DB3-4320-BF6A-F6BCDE046122}" type="presParOf" srcId="{1047925B-5185-4CFF-A122-BECEBA299930}" destId="{759F61EA-D598-4586-AC48-B092DF167817}" srcOrd="2" destOrd="0" presId="urn:microsoft.com/office/officeart/2005/8/layout/radial1"/>
    <dgm:cxn modelId="{49B586E5-CE26-4DC0-A8B2-F5C91D78CC27}" type="presParOf" srcId="{1047925B-5185-4CFF-A122-BECEBA299930}" destId="{DBF35EA0-B2AF-4EA7-82B8-979019BCF9EB}" srcOrd="3" destOrd="0" presId="urn:microsoft.com/office/officeart/2005/8/layout/radial1"/>
    <dgm:cxn modelId="{3F5335B9-4B07-416D-9169-1D7394C6C465}" type="presParOf" srcId="{DBF35EA0-B2AF-4EA7-82B8-979019BCF9EB}" destId="{4E57C428-CD9D-4557-A7C7-E38F71C97067}" srcOrd="0" destOrd="0" presId="urn:microsoft.com/office/officeart/2005/8/layout/radial1"/>
    <dgm:cxn modelId="{2B37B178-038D-4B6A-883F-BF9A5839876E}" type="presParOf" srcId="{1047925B-5185-4CFF-A122-BECEBA299930}" destId="{E1DA1FCE-0249-4108-AAC7-7AAB15B725FE}" srcOrd="4" destOrd="0" presId="urn:microsoft.com/office/officeart/2005/8/layout/radial1"/>
    <dgm:cxn modelId="{2EECE190-0A82-4745-8E66-8F51AED04D65}" type="presParOf" srcId="{1047925B-5185-4CFF-A122-BECEBA299930}" destId="{A746BDC6-9A81-4628-9314-120D8BE968F4}" srcOrd="5" destOrd="0" presId="urn:microsoft.com/office/officeart/2005/8/layout/radial1"/>
    <dgm:cxn modelId="{81A87B29-C5A5-4238-8894-2D98A230E251}" type="presParOf" srcId="{A746BDC6-9A81-4628-9314-120D8BE968F4}" destId="{14E30620-79ED-4BDE-82F8-9BCAE9900FD5}" srcOrd="0" destOrd="0" presId="urn:microsoft.com/office/officeart/2005/8/layout/radial1"/>
    <dgm:cxn modelId="{E22EFD53-DCCC-459E-81FC-8A4EBE063786}" type="presParOf" srcId="{1047925B-5185-4CFF-A122-BECEBA299930}" destId="{0DE82F80-4A5D-4FD2-983D-5850FEB8D3B3}" srcOrd="6" destOrd="0" presId="urn:microsoft.com/office/officeart/2005/8/layout/radial1"/>
    <dgm:cxn modelId="{3E5C628D-12E4-48B9-BAE9-73644D2AC70E}" type="presParOf" srcId="{1047925B-5185-4CFF-A122-BECEBA299930}" destId="{251EB961-3FC5-4225-B548-C1238D38B72E}" srcOrd="7" destOrd="0" presId="urn:microsoft.com/office/officeart/2005/8/layout/radial1"/>
    <dgm:cxn modelId="{49B00F97-B70A-4406-98E4-31C9F5D27904}" type="presParOf" srcId="{251EB961-3FC5-4225-B548-C1238D38B72E}" destId="{D6B35786-FB6E-4AD0-B106-74E8C86F560D}" srcOrd="0" destOrd="0" presId="urn:microsoft.com/office/officeart/2005/8/layout/radial1"/>
    <dgm:cxn modelId="{FDF87086-6316-4E58-A161-A7D8B2B3D8AA}" type="presParOf" srcId="{1047925B-5185-4CFF-A122-BECEBA299930}" destId="{3ABA00B0-8C71-496B-9FD1-6E816E849184}"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E76D3-6E94-4C0D-B7EC-1FF5FE8AAFB3}">
      <dsp:nvSpPr>
        <dsp:cNvPr id="0" name=""/>
        <dsp:cNvSpPr/>
      </dsp:nvSpPr>
      <dsp:spPr>
        <a:xfrm>
          <a:off x="2907949" y="2265148"/>
          <a:ext cx="1721807" cy="1721807"/>
        </a:xfrm>
        <a:prstGeom prst="ellipse">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a:solidFill>
                <a:sysClr val="window" lastClr="FFFFFF"/>
              </a:solidFill>
              <a:latin typeface="Calibri" panose="020F0502020204030204"/>
              <a:ea typeface="+mn-ea"/>
              <a:cs typeface="+mn-cs"/>
            </a:rPr>
            <a:t>Solving Homelessness</a:t>
          </a:r>
        </a:p>
      </dsp:txBody>
      <dsp:txXfrm>
        <a:off x="3160102" y="2517301"/>
        <a:ext cx="1217501" cy="1217501"/>
      </dsp:txXfrm>
    </dsp:sp>
    <dsp:sp modelId="{A991ED21-3CA0-4D70-B3F7-4801ED7C428F}">
      <dsp:nvSpPr>
        <dsp:cNvPr id="0" name=""/>
        <dsp:cNvSpPr/>
      </dsp:nvSpPr>
      <dsp:spPr>
        <a:xfrm rot="16200000">
          <a:off x="3509090" y="1984827"/>
          <a:ext cx="519524" cy="41116"/>
        </a:xfrm>
        <a:custGeom>
          <a:avLst/>
          <a:gdLst/>
          <a:ahLst/>
          <a:cxnLst/>
          <a:rect l="0" t="0" r="0" b="0"/>
          <a:pathLst>
            <a:path>
              <a:moveTo>
                <a:pt x="0" y="9338"/>
              </a:moveTo>
              <a:lnTo>
                <a:pt x="313139" y="9338"/>
              </a:lnTo>
            </a:path>
          </a:pathLst>
        </a:custGeom>
        <a:noFill/>
        <a:ln w="12700" cap="flat" cmpd="sng" algn="ctr">
          <a:solidFill>
            <a:srgbClr val="ED7D31">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ysClr val="windowText" lastClr="000000">
                <a:hueOff val="0"/>
                <a:satOff val="0"/>
                <a:lumOff val="0"/>
                <a:alphaOff val="0"/>
              </a:sysClr>
            </a:solidFill>
            <a:latin typeface="Calibri" panose="020F0502020204030204"/>
            <a:ea typeface="+mn-ea"/>
            <a:cs typeface="+mn-cs"/>
          </a:endParaRPr>
        </a:p>
      </dsp:txBody>
      <dsp:txXfrm>
        <a:off x="3755864" y="2018373"/>
        <a:ext cx="0" cy="0"/>
      </dsp:txXfrm>
    </dsp:sp>
    <dsp:sp modelId="{759F61EA-D598-4586-AC48-B092DF167817}">
      <dsp:nvSpPr>
        <dsp:cNvPr id="0" name=""/>
        <dsp:cNvSpPr/>
      </dsp:nvSpPr>
      <dsp:spPr>
        <a:xfrm>
          <a:off x="2907949" y="23815"/>
          <a:ext cx="1721807" cy="1721807"/>
        </a:xfrm>
        <a:prstGeom prst="ellipse">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solidFill>
                <a:sysClr val="window" lastClr="FFFFFF"/>
              </a:solidFill>
              <a:latin typeface="Calibri" panose="020F0502020204030204"/>
              <a:ea typeface="+mn-ea"/>
              <a:cs typeface="+mn-cs"/>
            </a:rPr>
            <a:t>Offering mental help</a:t>
          </a:r>
        </a:p>
      </dsp:txBody>
      <dsp:txXfrm>
        <a:off x="3160102" y="275968"/>
        <a:ext cx="1217501" cy="1217501"/>
      </dsp:txXfrm>
    </dsp:sp>
    <dsp:sp modelId="{DBF35EA0-B2AF-4EA7-82B8-979019BCF9EB}">
      <dsp:nvSpPr>
        <dsp:cNvPr id="0" name=""/>
        <dsp:cNvSpPr/>
      </dsp:nvSpPr>
      <dsp:spPr>
        <a:xfrm>
          <a:off x="4629756" y="3105493"/>
          <a:ext cx="519524" cy="41116"/>
        </a:xfrm>
        <a:custGeom>
          <a:avLst/>
          <a:gdLst/>
          <a:ahLst/>
          <a:cxnLst/>
          <a:rect l="0" t="0" r="0" b="0"/>
          <a:pathLst>
            <a:path>
              <a:moveTo>
                <a:pt x="0" y="9338"/>
              </a:moveTo>
              <a:lnTo>
                <a:pt x="313139" y="9338"/>
              </a:lnTo>
            </a:path>
          </a:pathLst>
        </a:custGeom>
        <a:noFill/>
        <a:ln w="12700" cap="flat" cmpd="sng" algn="ctr">
          <a:solidFill>
            <a:srgbClr val="ED7D31">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ysClr val="windowText" lastClr="000000">
                <a:hueOff val="0"/>
                <a:satOff val="0"/>
                <a:lumOff val="0"/>
                <a:alphaOff val="0"/>
              </a:sysClr>
            </a:solidFill>
            <a:latin typeface="Calibri" panose="020F0502020204030204"/>
            <a:ea typeface="+mn-ea"/>
            <a:cs typeface="+mn-cs"/>
          </a:endParaRPr>
        </a:p>
      </dsp:txBody>
      <dsp:txXfrm>
        <a:off x="4876531" y="3113063"/>
        <a:ext cx="0" cy="0"/>
      </dsp:txXfrm>
    </dsp:sp>
    <dsp:sp modelId="{E1DA1FCE-0249-4108-AAC7-7AAB15B725FE}">
      <dsp:nvSpPr>
        <dsp:cNvPr id="0" name=""/>
        <dsp:cNvSpPr/>
      </dsp:nvSpPr>
      <dsp:spPr>
        <a:xfrm>
          <a:off x="5149281" y="2265148"/>
          <a:ext cx="1721807" cy="1721807"/>
        </a:xfrm>
        <a:prstGeom prst="ellipse">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solidFill>
                <a:sysClr val="window" lastClr="FFFFFF"/>
              </a:solidFill>
              <a:latin typeface="Calibri" panose="020F0502020204030204"/>
              <a:ea typeface="+mn-ea"/>
              <a:cs typeface="+mn-cs"/>
            </a:rPr>
            <a:t>Offering free housing </a:t>
          </a:r>
        </a:p>
      </dsp:txBody>
      <dsp:txXfrm>
        <a:off x="5401434" y="2517301"/>
        <a:ext cx="1217501" cy="1217501"/>
      </dsp:txXfrm>
    </dsp:sp>
    <dsp:sp modelId="{A746BDC6-9A81-4628-9314-120D8BE968F4}">
      <dsp:nvSpPr>
        <dsp:cNvPr id="0" name=""/>
        <dsp:cNvSpPr/>
      </dsp:nvSpPr>
      <dsp:spPr>
        <a:xfrm rot="5400000">
          <a:off x="3509090" y="4226160"/>
          <a:ext cx="519524" cy="41116"/>
        </a:xfrm>
        <a:custGeom>
          <a:avLst/>
          <a:gdLst/>
          <a:ahLst/>
          <a:cxnLst/>
          <a:rect l="0" t="0" r="0" b="0"/>
          <a:pathLst>
            <a:path>
              <a:moveTo>
                <a:pt x="0" y="9338"/>
              </a:moveTo>
              <a:lnTo>
                <a:pt x="313139" y="9338"/>
              </a:lnTo>
            </a:path>
          </a:pathLst>
        </a:custGeom>
        <a:noFill/>
        <a:ln w="12700" cap="flat" cmpd="sng" algn="ctr">
          <a:solidFill>
            <a:srgbClr val="ED7D31">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ysClr val="windowText" lastClr="000000">
                <a:hueOff val="0"/>
                <a:satOff val="0"/>
                <a:lumOff val="0"/>
                <a:alphaOff val="0"/>
              </a:sysClr>
            </a:solidFill>
            <a:latin typeface="Calibri" panose="020F0502020204030204"/>
            <a:ea typeface="+mn-ea"/>
            <a:cs typeface="+mn-cs"/>
          </a:endParaRPr>
        </a:p>
      </dsp:txBody>
      <dsp:txXfrm>
        <a:off x="3781840" y="4233730"/>
        <a:ext cx="0" cy="0"/>
      </dsp:txXfrm>
    </dsp:sp>
    <dsp:sp modelId="{0DE82F80-4A5D-4FD2-983D-5850FEB8D3B3}">
      <dsp:nvSpPr>
        <dsp:cNvPr id="0" name=""/>
        <dsp:cNvSpPr/>
      </dsp:nvSpPr>
      <dsp:spPr>
        <a:xfrm>
          <a:off x="2907949" y="4506480"/>
          <a:ext cx="1721807" cy="1721807"/>
        </a:xfrm>
        <a:prstGeom prst="ellipse">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solidFill>
                <a:sysClr val="window" lastClr="FFFFFF"/>
              </a:solidFill>
              <a:latin typeface="Calibri" panose="020F0502020204030204"/>
              <a:ea typeface="+mn-ea"/>
              <a:cs typeface="+mn-cs"/>
            </a:rPr>
            <a:t>Offering access to drug rehabilitation</a:t>
          </a:r>
        </a:p>
      </dsp:txBody>
      <dsp:txXfrm>
        <a:off x="3160102" y="4758633"/>
        <a:ext cx="1217501" cy="1217501"/>
      </dsp:txXfrm>
    </dsp:sp>
    <dsp:sp modelId="{251EB961-3FC5-4225-B548-C1238D38B72E}">
      <dsp:nvSpPr>
        <dsp:cNvPr id="0" name=""/>
        <dsp:cNvSpPr/>
      </dsp:nvSpPr>
      <dsp:spPr>
        <a:xfrm rot="10800000">
          <a:off x="2388424" y="3105493"/>
          <a:ext cx="519524" cy="41116"/>
        </a:xfrm>
        <a:custGeom>
          <a:avLst/>
          <a:gdLst/>
          <a:ahLst/>
          <a:cxnLst/>
          <a:rect l="0" t="0" r="0" b="0"/>
          <a:pathLst>
            <a:path>
              <a:moveTo>
                <a:pt x="0" y="9338"/>
              </a:moveTo>
              <a:lnTo>
                <a:pt x="313139" y="9338"/>
              </a:lnTo>
            </a:path>
          </a:pathLst>
        </a:custGeom>
        <a:noFill/>
        <a:ln w="12700" cap="flat" cmpd="sng" algn="ctr">
          <a:solidFill>
            <a:srgbClr val="ED7D31">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ysClr val="windowText" lastClr="000000">
                <a:hueOff val="0"/>
                <a:satOff val="0"/>
                <a:lumOff val="0"/>
                <a:alphaOff val="0"/>
              </a:sysClr>
            </a:solidFill>
            <a:latin typeface="Calibri" panose="020F0502020204030204"/>
            <a:ea typeface="+mn-ea"/>
            <a:cs typeface="+mn-cs"/>
          </a:endParaRPr>
        </a:p>
      </dsp:txBody>
      <dsp:txXfrm rot="10800000">
        <a:off x="2661174" y="3139039"/>
        <a:ext cx="0" cy="0"/>
      </dsp:txXfrm>
    </dsp:sp>
    <dsp:sp modelId="{3ABA00B0-8C71-496B-9FD1-6E816E849184}">
      <dsp:nvSpPr>
        <dsp:cNvPr id="0" name=""/>
        <dsp:cNvSpPr/>
      </dsp:nvSpPr>
      <dsp:spPr>
        <a:xfrm>
          <a:off x="666616" y="2265148"/>
          <a:ext cx="1721807" cy="1721807"/>
        </a:xfrm>
        <a:prstGeom prst="ellipse">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solidFill>
                <a:sysClr val="window" lastClr="FFFFFF"/>
              </a:solidFill>
              <a:latin typeface="Calibri" panose="020F0502020204030204"/>
              <a:ea typeface="+mn-ea"/>
              <a:cs typeface="+mn-cs"/>
            </a:rPr>
            <a:t>Better serving veterans</a:t>
          </a:r>
        </a:p>
      </dsp:txBody>
      <dsp:txXfrm>
        <a:off x="918769" y="2517301"/>
        <a:ext cx="1217501" cy="1217501"/>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3/23/2020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573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3/23/2020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88957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3/23/2020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27589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3/23/2020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39884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3/23/2020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15731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3/23/2020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7336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3/23/2020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89722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3/23/2020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57901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3/23/2020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5640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3/23/2020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704302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3/23/2020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55216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3/23/2020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817838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5" r:id="rId6"/>
    <p:sldLayoutId id="2147483701" r:id="rId7"/>
    <p:sldLayoutId id="2147483702" r:id="rId8"/>
    <p:sldLayoutId id="2147483703" r:id="rId9"/>
    <p:sldLayoutId id="2147483704" r:id="rId10"/>
    <p:sldLayoutId id="2147483706" r:id="rId11"/>
  </p:sldLayoutIdLst>
  <p:hf sldNum="0" hdr="0" ftr="0" dt="0"/>
  <p:txStyles>
    <p:titleStyle>
      <a:lvl1pPr algn="l" defTabSz="914400" rtl="0" eaLnBrk="1" latinLnBrk="0" hangingPunct="1">
        <a:lnSpc>
          <a:spcPct val="90000"/>
        </a:lnSpc>
        <a:spcBef>
          <a:spcPct val="0"/>
        </a:spcBef>
        <a:buNone/>
        <a:defRPr sz="53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4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 device&#10;&#10;Description automatically generated">
            <a:extLst>
              <a:ext uri="{FF2B5EF4-FFF2-40B4-BE49-F238E27FC236}">
                <a16:creationId xmlns:a16="http://schemas.microsoft.com/office/drawing/2014/main" id="{588155D1-5928-426A-A9AB-FF0636B47D9F}"/>
              </a:ext>
            </a:extLst>
          </p:cNvPr>
          <p:cNvPicPr>
            <a:picLocks noChangeAspect="1"/>
          </p:cNvPicPr>
          <p:nvPr/>
        </p:nvPicPr>
        <p:blipFill rotWithShape="1">
          <a:blip r:embed="rId2"/>
          <a:srcRect t="40403" b="1382"/>
          <a:stretch/>
        </p:blipFill>
        <p:spPr>
          <a:xfrm>
            <a:off x="-32" y="10"/>
            <a:ext cx="12192031" cy="4915066"/>
          </a:xfrm>
          <a:prstGeom prst="rect">
            <a:avLst/>
          </a:prstGeom>
        </p:spPr>
      </p:pic>
      <p:sp>
        <p:nvSpPr>
          <p:cNvPr id="9" name="Rectangle 8">
            <a:extLst>
              <a:ext uri="{FF2B5EF4-FFF2-40B4-BE49-F238E27FC236}">
                <a16:creationId xmlns:a16="http://schemas.microsoft.com/office/drawing/2014/main" id="{0B4FB531-34DA-4777-9BD5-5B885DC381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15076"/>
            <a:ext cx="12188952" cy="1942924"/>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20D0E76-7ED1-4FD3-B280-218A917BB2F9}"/>
              </a:ext>
            </a:extLst>
          </p:cNvPr>
          <p:cNvSpPr>
            <a:spLocks noGrp="1"/>
          </p:cNvSpPr>
          <p:nvPr>
            <p:ph type="ctrTitle"/>
          </p:nvPr>
        </p:nvSpPr>
        <p:spPr>
          <a:xfrm>
            <a:off x="828675" y="5120639"/>
            <a:ext cx="7137263" cy="1280161"/>
          </a:xfrm>
        </p:spPr>
        <p:txBody>
          <a:bodyPr anchor="ctr">
            <a:normAutofit/>
          </a:bodyPr>
          <a:lstStyle/>
          <a:p>
            <a:pPr algn="r"/>
            <a:r>
              <a:rPr lang="en-US" sz="4800" dirty="0">
                <a:solidFill>
                  <a:srgbClr val="FFFFFF"/>
                </a:solidFill>
              </a:rPr>
              <a:t>Final Essay Topics</a:t>
            </a:r>
          </a:p>
        </p:txBody>
      </p:sp>
      <p:sp>
        <p:nvSpPr>
          <p:cNvPr id="3" name="Subtitle 2">
            <a:extLst>
              <a:ext uri="{FF2B5EF4-FFF2-40B4-BE49-F238E27FC236}">
                <a16:creationId xmlns:a16="http://schemas.microsoft.com/office/drawing/2014/main" id="{00EFA358-92DC-40DF-BCAE-03F60384D46E}"/>
              </a:ext>
            </a:extLst>
          </p:cNvPr>
          <p:cNvSpPr>
            <a:spLocks noGrp="1"/>
          </p:cNvSpPr>
          <p:nvPr>
            <p:ph type="subTitle" idx="1"/>
          </p:nvPr>
        </p:nvSpPr>
        <p:spPr>
          <a:xfrm>
            <a:off x="8289580" y="5120639"/>
            <a:ext cx="3073745" cy="1280160"/>
          </a:xfrm>
        </p:spPr>
        <p:txBody>
          <a:bodyPr anchor="ctr">
            <a:normAutofit/>
          </a:bodyPr>
          <a:lstStyle/>
          <a:p>
            <a:r>
              <a:rPr lang="en-US" sz="1500" dirty="0">
                <a:solidFill>
                  <a:srgbClr val="FFFFFF"/>
                </a:solidFill>
              </a:rPr>
              <a:t>Bad topic, Good topic</a:t>
            </a:r>
          </a:p>
        </p:txBody>
      </p:sp>
      <p:cxnSp>
        <p:nvCxnSpPr>
          <p:cNvPr id="11" name="Straight Connector 10">
            <a:extLst>
              <a:ext uri="{FF2B5EF4-FFF2-40B4-BE49-F238E27FC236}">
                <a16:creationId xmlns:a16="http://schemas.microsoft.com/office/drawing/2014/main" id="{D5B557D3-D7B4-404B-84A1-9BD182BE5B0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7532813" y="5760720"/>
            <a:ext cx="11887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917121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7C100-1468-4AE3-8E4C-01B37E41DA11}"/>
              </a:ext>
            </a:extLst>
          </p:cNvPr>
          <p:cNvSpPr>
            <a:spLocks noGrp="1"/>
          </p:cNvSpPr>
          <p:nvPr>
            <p:ph type="title"/>
          </p:nvPr>
        </p:nvSpPr>
        <p:spPr/>
        <p:txBody>
          <a:bodyPr/>
          <a:lstStyle/>
          <a:p>
            <a:r>
              <a:rPr lang="en-US" dirty="0"/>
              <a:t>Last Advice: YOU MUST CARE!</a:t>
            </a:r>
          </a:p>
        </p:txBody>
      </p:sp>
      <p:sp>
        <p:nvSpPr>
          <p:cNvPr id="3" name="Content Placeholder 2">
            <a:extLst>
              <a:ext uri="{FF2B5EF4-FFF2-40B4-BE49-F238E27FC236}">
                <a16:creationId xmlns:a16="http://schemas.microsoft.com/office/drawing/2014/main" id="{01DA2867-13F3-42DC-9123-18FCBA1B341A}"/>
              </a:ext>
            </a:extLst>
          </p:cNvPr>
          <p:cNvSpPr>
            <a:spLocks noGrp="1"/>
          </p:cNvSpPr>
          <p:nvPr>
            <p:ph idx="1"/>
          </p:nvPr>
        </p:nvSpPr>
        <p:spPr/>
        <p:txBody>
          <a:bodyPr/>
          <a:lstStyle/>
          <a:p>
            <a:r>
              <a:rPr lang="en-US" dirty="0"/>
              <a:t>If you do not care about your stance or topic, this essay will not turn out well. You will get bored. Your audience will be bored. It is less likely you will be persuasive. So don’t go to Google, your friends, or your professor to ask what you “should” write about. The answers you seek are within you! </a:t>
            </a:r>
            <a:r>
              <a:rPr lang="en-US" dirty="0">
                <a:sym typeface="Segoe UI Emoji" panose="020B0502040204020203" pitchFamily="34" charset="0"/>
              </a:rPr>
              <a:t>😊</a:t>
            </a:r>
            <a:endParaRPr lang="en-US" dirty="0"/>
          </a:p>
        </p:txBody>
      </p:sp>
    </p:spTree>
    <p:extLst>
      <p:ext uri="{BB962C8B-B14F-4D97-AF65-F5344CB8AC3E}">
        <p14:creationId xmlns:p14="http://schemas.microsoft.com/office/powerpoint/2010/main" val="1379045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1F4D0-8E86-4579-AB05-059DEC730D3F}"/>
              </a:ext>
            </a:extLst>
          </p:cNvPr>
          <p:cNvSpPr>
            <a:spLocks noGrp="1"/>
          </p:cNvSpPr>
          <p:nvPr>
            <p:ph type="title"/>
          </p:nvPr>
        </p:nvSpPr>
        <p:spPr/>
        <p:txBody>
          <a:bodyPr/>
          <a:lstStyle/>
          <a:p>
            <a:r>
              <a:rPr lang="en-US" dirty="0"/>
              <a:t>Bad Topics</a:t>
            </a:r>
          </a:p>
        </p:txBody>
      </p:sp>
      <p:sp>
        <p:nvSpPr>
          <p:cNvPr id="3" name="Content Placeholder 2">
            <a:extLst>
              <a:ext uri="{FF2B5EF4-FFF2-40B4-BE49-F238E27FC236}">
                <a16:creationId xmlns:a16="http://schemas.microsoft.com/office/drawing/2014/main" id="{21667A42-5FD0-4ECD-BF4B-13EF9A25B35E}"/>
              </a:ext>
            </a:extLst>
          </p:cNvPr>
          <p:cNvSpPr>
            <a:spLocks noGrp="1"/>
          </p:cNvSpPr>
          <p:nvPr>
            <p:ph idx="1"/>
          </p:nvPr>
        </p:nvSpPr>
        <p:spPr/>
        <p:txBody>
          <a:bodyPr/>
          <a:lstStyle/>
          <a:p>
            <a:r>
              <a:rPr lang="en-US" dirty="0"/>
              <a:t>Are impossible to say something original about (like abortion or school uniforms); you must show NEW thinking and logic in this essay!</a:t>
            </a:r>
          </a:p>
          <a:p>
            <a:r>
              <a:rPr lang="en-US" dirty="0"/>
              <a:t>Are impossible to think critically about unless you are an expert (highly scientific topics, like climate change or stem cell research)</a:t>
            </a:r>
          </a:p>
          <a:p>
            <a:r>
              <a:rPr lang="en-US" dirty="0"/>
              <a:t>Are too broad (like immigration)</a:t>
            </a:r>
          </a:p>
          <a:p>
            <a:r>
              <a:rPr lang="en-US" dirty="0"/>
              <a:t>Are not </a:t>
            </a:r>
            <a:r>
              <a:rPr lang="en-US" b="1" dirty="0">
                <a:solidFill>
                  <a:schemeClr val="accent6">
                    <a:lumMod val="75000"/>
                  </a:schemeClr>
                </a:solidFill>
              </a:rPr>
              <a:t>ACADEMICALLY CONTROVERSIAL</a:t>
            </a:r>
          </a:p>
          <a:p>
            <a:r>
              <a:rPr lang="en-US" dirty="0"/>
              <a:t>Are chosen because they “sounded easy” or because Google suggested them</a:t>
            </a:r>
          </a:p>
        </p:txBody>
      </p:sp>
    </p:spTree>
    <p:extLst>
      <p:ext uri="{BB962C8B-B14F-4D97-AF65-F5344CB8AC3E}">
        <p14:creationId xmlns:p14="http://schemas.microsoft.com/office/powerpoint/2010/main" val="2640999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2A62E-58C8-4573-8130-921B99D3DF7F}"/>
              </a:ext>
            </a:extLst>
          </p:cNvPr>
          <p:cNvSpPr>
            <a:spLocks noGrp="1"/>
          </p:cNvSpPr>
          <p:nvPr>
            <p:ph type="title"/>
          </p:nvPr>
        </p:nvSpPr>
        <p:spPr/>
        <p:txBody>
          <a:bodyPr/>
          <a:lstStyle/>
          <a:p>
            <a:r>
              <a:rPr lang="en-US" dirty="0"/>
              <a:t>Good Topics</a:t>
            </a:r>
          </a:p>
        </p:txBody>
      </p:sp>
      <p:sp>
        <p:nvSpPr>
          <p:cNvPr id="3" name="Content Placeholder 2">
            <a:extLst>
              <a:ext uri="{FF2B5EF4-FFF2-40B4-BE49-F238E27FC236}">
                <a16:creationId xmlns:a16="http://schemas.microsoft.com/office/drawing/2014/main" id="{D08A142E-B1CF-449E-8CB9-0154B00573CD}"/>
              </a:ext>
            </a:extLst>
          </p:cNvPr>
          <p:cNvSpPr>
            <a:spLocks noGrp="1"/>
          </p:cNvSpPr>
          <p:nvPr>
            <p:ph idx="1"/>
          </p:nvPr>
        </p:nvSpPr>
        <p:spPr/>
        <p:txBody>
          <a:bodyPr/>
          <a:lstStyle/>
          <a:p>
            <a:r>
              <a:rPr lang="en-US" dirty="0"/>
              <a:t>Are original enough to leave room for the author to say something new and interesting</a:t>
            </a:r>
          </a:p>
          <a:p>
            <a:r>
              <a:rPr lang="en-US" dirty="0"/>
              <a:t>Allow the author to think independently and logically without over-relying on sources (allow YOUR logic to be in the essay)</a:t>
            </a:r>
          </a:p>
          <a:p>
            <a:r>
              <a:rPr lang="en-US" dirty="0"/>
              <a:t>Are focused and specific</a:t>
            </a:r>
          </a:p>
          <a:p>
            <a:r>
              <a:rPr lang="en-US" dirty="0"/>
              <a:t>Are </a:t>
            </a:r>
            <a:r>
              <a:rPr lang="en-US" b="1" dirty="0">
                <a:solidFill>
                  <a:schemeClr val="accent6">
                    <a:lumMod val="75000"/>
                  </a:schemeClr>
                </a:solidFill>
              </a:rPr>
              <a:t>ACADEMICALLY CONTROVERSIAL</a:t>
            </a:r>
          </a:p>
          <a:p>
            <a:r>
              <a:rPr lang="en-US" dirty="0"/>
              <a:t>Are chosen because the author cares passionately about them</a:t>
            </a:r>
          </a:p>
          <a:p>
            <a:endParaRPr lang="en-US" dirty="0"/>
          </a:p>
        </p:txBody>
      </p:sp>
    </p:spTree>
    <p:extLst>
      <p:ext uri="{BB962C8B-B14F-4D97-AF65-F5344CB8AC3E}">
        <p14:creationId xmlns:p14="http://schemas.microsoft.com/office/powerpoint/2010/main" val="286989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7CE47-C869-47CA-B390-F1341860B1E5}"/>
              </a:ext>
            </a:extLst>
          </p:cNvPr>
          <p:cNvSpPr>
            <a:spLocks noGrp="1"/>
          </p:cNvSpPr>
          <p:nvPr>
            <p:ph type="title"/>
          </p:nvPr>
        </p:nvSpPr>
        <p:spPr/>
        <p:txBody>
          <a:bodyPr/>
          <a:lstStyle/>
          <a:p>
            <a:r>
              <a:rPr lang="en-US" dirty="0"/>
              <a:t>Example: Bad Claim</a:t>
            </a:r>
          </a:p>
        </p:txBody>
      </p:sp>
      <p:sp>
        <p:nvSpPr>
          <p:cNvPr id="3" name="Content Placeholder 2">
            <a:extLst>
              <a:ext uri="{FF2B5EF4-FFF2-40B4-BE49-F238E27FC236}">
                <a16:creationId xmlns:a16="http://schemas.microsoft.com/office/drawing/2014/main" id="{5789E268-8871-4828-A3E4-A2A479C1F3C4}"/>
              </a:ext>
            </a:extLst>
          </p:cNvPr>
          <p:cNvSpPr>
            <a:spLocks noGrp="1"/>
          </p:cNvSpPr>
          <p:nvPr>
            <p:ph idx="1"/>
          </p:nvPr>
        </p:nvSpPr>
        <p:spPr/>
        <p:txBody>
          <a:bodyPr/>
          <a:lstStyle/>
          <a:p>
            <a:pPr algn="ctr"/>
            <a:endParaRPr lang="en-US" dirty="0"/>
          </a:p>
          <a:p>
            <a:pPr algn="ctr"/>
            <a:endParaRPr lang="en-US" dirty="0"/>
          </a:p>
          <a:p>
            <a:pPr algn="ctr"/>
            <a:r>
              <a:rPr lang="en-US" sz="3600" b="1" dirty="0">
                <a:solidFill>
                  <a:schemeClr val="bg2">
                    <a:lumMod val="50000"/>
                  </a:schemeClr>
                </a:solidFill>
              </a:rPr>
              <a:t>We need to work to reduce homelessness.</a:t>
            </a:r>
          </a:p>
        </p:txBody>
      </p:sp>
    </p:spTree>
    <p:extLst>
      <p:ext uri="{BB962C8B-B14F-4D97-AF65-F5344CB8AC3E}">
        <p14:creationId xmlns:p14="http://schemas.microsoft.com/office/powerpoint/2010/main" val="2609762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1DB55-2BDB-4542-9097-6168D698CA2E}"/>
              </a:ext>
            </a:extLst>
          </p:cNvPr>
          <p:cNvSpPr>
            <a:spLocks noGrp="1"/>
          </p:cNvSpPr>
          <p:nvPr>
            <p:ph type="title"/>
          </p:nvPr>
        </p:nvSpPr>
        <p:spPr/>
        <p:txBody>
          <a:bodyPr>
            <a:normAutofit fontScale="90000"/>
          </a:bodyPr>
          <a:lstStyle/>
          <a:p>
            <a:r>
              <a:rPr lang="en-US" dirty="0"/>
              <a:t>Definition: </a:t>
            </a:r>
            <a:r>
              <a:rPr lang="en-US" b="1" dirty="0">
                <a:solidFill>
                  <a:schemeClr val="accent6">
                    <a:lumMod val="75000"/>
                  </a:schemeClr>
                </a:solidFill>
              </a:rPr>
              <a:t>Academically Controversial</a:t>
            </a:r>
          </a:p>
        </p:txBody>
      </p:sp>
      <p:sp>
        <p:nvSpPr>
          <p:cNvPr id="3" name="Content Placeholder 2">
            <a:extLst>
              <a:ext uri="{FF2B5EF4-FFF2-40B4-BE49-F238E27FC236}">
                <a16:creationId xmlns:a16="http://schemas.microsoft.com/office/drawing/2014/main" id="{BDAAD747-091E-45CC-9F07-CE2F65C24CAA}"/>
              </a:ext>
            </a:extLst>
          </p:cNvPr>
          <p:cNvSpPr>
            <a:spLocks noGrp="1"/>
          </p:cNvSpPr>
          <p:nvPr>
            <p:ph idx="1"/>
          </p:nvPr>
        </p:nvSpPr>
        <p:spPr/>
        <p:txBody>
          <a:bodyPr/>
          <a:lstStyle/>
          <a:p>
            <a:pPr algn="ctr"/>
            <a:endParaRPr lang="en-US" dirty="0"/>
          </a:p>
          <a:p>
            <a:pPr algn="ctr"/>
            <a:r>
              <a:rPr lang="en-US" dirty="0"/>
              <a:t>Several members of your highly educated, informed audience must disagree with your stance.</a:t>
            </a:r>
          </a:p>
          <a:p>
            <a:pPr algn="ctr"/>
            <a:endParaRPr lang="en-US" dirty="0"/>
          </a:p>
          <a:p>
            <a:pPr algn="ctr"/>
            <a:r>
              <a:rPr lang="en-US" dirty="0"/>
              <a:t>(Otherwise, your argument is pointless!)</a:t>
            </a:r>
          </a:p>
        </p:txBody>
      </p:sp>
    </p:spTree>
    <p:extLst>
      <p:ext uri="{BB962C8B-B14F-4D97-AF65-F5344CB8AC3E}">
        <p14:creationId xmlns:p14="http://schemas.microsoft.com/office/powerpoint/2010/main" val="4259865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C8294-593C-44E8-B40A-4932765A2308}"/>
              </a:ext>
            </a:extLst>
          </p:cNvPr>
          <p:cNvSpPr>
            <a:spLocks noGrp="1"/>
          </p:cNvSpPr>
          <p:nvPr>
            <p:ph type="title"/>
          </p:nvPr>
        </p:nvSpPr>
        <p:spPr/>
        <p:txBody>
          <a:bodyPr/>
          <a:lstStyle/>
          <a:p>
            <a:r>
              <a:rPr lang="en-US" dirty="0"/>
              <a:t>Bad Thesis Test</a:t>
            </a:r>
          </a:p>
        </p:txBody>
      </p:sp>
      <p:sp>
        <p:nvSpPr>
          <p:cNvPr id="3" name="Content Placeholder 2">
            <a:extLst>
              <a:ext uri="{FF2B5EF4-FFF2-40B4-BE49-F238E27FC236}">
                <a16:creationId xmlns:a16="http://schemas.microsoft.com/office/drawing/2014/main" id="{B821DE33-DD35-4847-83F3-C3A251607FB8}"/>
              </a:ext>
            </a:extLst>
          </p:cNvPr>
          <p:cNvSpPr>
            <a:spLocks noGrp="1"/>
          </p:cNvSpPr>
          <p:nvPr>
            <p:ph idx="1"/>
          </p:nvPr>
        </p:nvSpPr>
        <p:spPr/>
        <p:txBody>
          <a:bodyPr/>
          <a:lstStyle/>
          <a:p>
            <a:pPr algn="ctr"/>
            <a:r>
              <a:rPr lang="en-US" b="1" dirty="0">
                <a:solidFill>
                  <a:schemeClr val="bg2">
                    <a:lumMod val="50000"/>
                  </a:schemeClr>
                </a:solidFill>
              </a:rPr>
              <a:t>THESIS: We need to work to reduce homelessness.</a:t>
            </a:r>
          </a:p>
          <a:p>
            <a:pPr algn="ctr"/>
            <a:endParaRPr lang="en-US" b="1" dirty="0">
              <a:solidFill>
                <a:schemeClr val="bg2">
                  <a:lumMod val="50000"/>
                </a:schemeClr>
              </a:solidFill>
            </a:endParaRPr>
          </a:p>
          <a:p>
            <a:pPr algn="ctr"/>
            <a:r>
              <a:rPr lang="en-US" b="1" dirty="0">
                <a:solidFill>
                  <a:schemeClr val="bg2">
                    <a:lumMod val="50000"/>
                  </a:schemeClr>
                </a:solidFill>
              </a:rPr>
              <a:t>ANTITHESIS: We should work to increase the rates of homelessness.</a:t>
            </a:r>
          </a:p>
          <a:p>
            <a:endParaRPr lang="en-US" b="1" dirty="0">
              <a:solidFill>
                <a:schemeClr val="bg2">
                  <a:lumMod val="50000"/>
                </a:schemeClr>
              </a:solidFill>
            </a:endParaRPr>
          </a:p>
          <a:p>
            <a:pPr algn="ctr"/>
            <a:r>
              <a:rPr lang="en-US" b="1" dirty="0">
                <a:solidFill>
                  <a:schemeClr val="bg2">
                    <a:lumMod val="50000"/>
                  </a:schemeClr>
                </a:solidFill>
              </a:rPr>
              <a:t>Now, hopefully you can see, no one is going to write a serious academic essay with this claim. That’s why this is a bad topic!</a:t>
            </a:r>
          </a:p>
          <a:p>
            <a:endParaRPr lang="en-US" dirty="0"/>
          </a:p>
        </p:txBody>
      </p:sp>
    </p:spTree>
    <p:extLst>
      <p:ext uri="{BB962C8B-B14F-4D97-AF65-F5344CB8AC3E}">
        <p14:creationId xmlns:p14="http://schemas.microsoft.com/office/powerpoint/2010/main" val="410836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A9BCF-691A-42C5-B9C5-4445E078A746}"/>
              </a:ext>
            </a:extLst>
          </p:cNvPr>
          <p:cNvSpPr>
            <a:spLocks noGrp="1"/>
          </p:cNvSpPr>
          <p:nvPr>
            <p:ph type="title"/>
          </p:nvPr>
        </p:nvSpPr>
        <p:spPr/>
        <p:txBody>
          <a:bodyPr/>
          <a:lstStyle/>
          <a:p>
            <a:r>
              <a:rPr lang="en-US" dirty="0"/>
              <a:t>Other Bad Claims</a:t>
            </a:r>
          </a:p>
        </p:txBody>
      </p:sp>
      <p:sp>
        <p:nvSpPr>
          <p:cNvPr id="3" name="Content Placeholder 2">
            <a:extLst>
              <a:ext uri="{FF2B5EF4-FFF2-40B4-BE49-F238E27FC236}">
                <a16:creationId xmlns:a16="http://schemas.microsoft.com/office/drawing/2014/main" id="{D554C2AA-5DEB-4B4F-BA79-4DAB731ECE5F}"/>
              </a:ext>
            </a:extLst>
          </p:cNvPr>
          <p:cNvSpPr>
            <a:spLocks noGrp="1"/>
          </p:cNvSpPr>
          <p:nvPr>
            <p:ph idx="1"/>
          </p:nvPr>
        </p:nvSpPr>
        <p:spPr/>
        <p:txBody>
          <a:bodyPr>
            <a:normAutofit fontScale="92500" lnSpcReduction="10000"/>
          </a:bodyPr>
          <a:lstStyle/>
          <a:p>
            <a:r>
              <a:rPr lang="en-US" b="1" dirty="0">
                <a:solidFill>
                  <a:schemeClr val="accent6">
                    <a:lumMod val="75000"/>
                  </a:schemeClr>
                </a:solidFill>
              </a:rPr>
              <a:t>THESIS: We need to eliminate racism</a:t>
            </a:r>
          </a:p>
          <a:p>
            <a:r>
              <a:rPr lang="en-US" b="1" dirty="0">
                <a:solidFill>
                  <a:schemeClr val="accent6">
                    <a:lumMod val="75000"/>
                  </a:schemeClr>
                </a:solidFill>
              </a:rPr>
              <a:t>ANTHITHESIS: We should be more racist.</a:t>
            </a:r>
          </a:p>
          <a:p>
            <a:r>
              <a:rPr lang="en-US" b="1" dirty="0">
                <a:solidFill>
                  <a:schemeClr val="accent6">
                    <a:lumMod val="75000"/>
                  </a:schemeClr>
                </a:solidFill>
              </a:rPr>
              <a:t>THESIS: Women should be payed equally for equal work.</a:t>
            </a:r>
          </a:p>
          <a:p>
            <a:r>
              <a:rPr lang="en-US" b="1" dirty="0">
                <a:solidFill>
                  <a:schemeClr val="accent6">
                    <a:lumMod val="75000"/>
                  </a:schemeClr>
                </a:solidFill>
              </a:rPr>
              <a:t>ANTITHESIS: Women should make less than men for doing the same work.</a:t>
            </a:r>
          </a:p>
          <a:p>
            <a:r>
              <a:rPr lang="en-US" b="1" dirty="0">
                <a:solidFill>
                  <a:schemeClr val="accent6">
                    <a:lumMod val="75000"/>
                  </a:schemeClr>
                </a:solidFill>
              </a:rPr>
              <a:t>THESIS: We need to end sex trafficking.</a:t>
            </a:r>
          </a:p>
          <a:p>
            <a:r>
              <a:rPr lang="en-US" b="1" dirty="0">
                <a:solidFill>
                  <a:schemeClr val="accent6">
                    <a:lumMod val="75000"/>
                  </a:schemeClr>
                </a:solidFill>
              </a:rPr>
              <a:t>ANTITHESIS: We need to promote more sex trafficking.</a:t>
            </a:r>
          </a:p>
          <a:p>
            <a:r>
              <a:rPr lang="en-US" b="1" dirty="0">
                <a:solidFill>
                  <a:schemeClr val="accent1">
                    <a:lumMod val="75000"/>
                  </a:schemeClr>
                </a:solidFill>
              </a:rPr>
              <a:t>NO ONE in an academic audience would take these antithesis stances! These are all BAD TOPICS!</a:t>
            </a:r>
          </a:p>
        </p:txBody>
      </p:sp>
    </p:spTree>
    <p:extLst>
      <p:ext uri="{BB962C8B-B14F-4D97-AF65-F5344CB8AC3E}">
        <p14:creationId xmlns:p14="http://schemas.microsoft.com/office/powerpoint/2010/main" val="359615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 calcmode="lin" valueType="num">
                                      <p:cBhvr additive="base">
                                        <p:cTn id="2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1"/>
            <a:ext cx="464859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CD25701-8D6D-4F37-9FD7-0CBCCFB63C48}"/>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rPr>
              <a:t>Making a Bad Topic Good: Thinking through the “HOW”</a:t>
            </a:r>
          </a:p>
        </p:txBody>
      </p:sp>
      <p:sp>
        <p:nvSpPr>
          <p:cNvPr id="12" name="Rectangle 11">
            <a:extLst>
              <a:ext uri="{FF2B5EF4-FFF2-40B4-BE49-F238E27FC236}">
                <a16:creationId xmlns:a16="http://schemas.microsoft.com/office/drawing/2014/main" id="{FCAEED9E-BB91-43A0-911B-1ACD8803E3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7" name="Content Placeholder 3">
            <a:extLst>
              <a:ext uri="{FF2B5EF4-FFF2-40B4-BE49-F238E27FC236}">
                <a16:creationId xmlns:a16="http://schemas.microsoft.com/office/drawing/2014/main" id="{DE458FE4-45A5-4250-B203-E3A099513060}"/>
              </a:ext>
            </a:extLst>
          </p:cNvPr>
          <p:cNvGraphicFramePr>
            <a:graphicFrameLocks noGrp="1"/>
          </p:cNvGraphicFramePr>
          <p:nvPr>
            <p:ph idx="1"/>
            <p:extLst>
              <p:ext uri="{D42A27DB-BD31-4B8C-83A1-F6EECF244321}">
                <p14:modId xmlns:p14="http://schemas.microsoft.com/office/powerpoint/2010/main" val="931319407"/>
              </p:ext>
            </p:extLst>
          </p:nvPr>
        </p:nvGraphicFramePr>
        <p:xfrm>
          <a:off x="4648610" y="0"/>
          <a:ext cx="7537706" cy="6252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3343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B9A58-18CD-441E-97F4-3843006D0190}"/>
              </a:ext>
            </a:extLst>
          </p:cNvPr>
          <p:cNvSpPr>
            <a:spLocks noGrp="1"/>
          </p:cNvSpPr>
          <p:nvPr>
            <p:ph type="title"/>
          </p:nvPr>
        </p:nvSpPr>
        <p:spPr/>
        <p:txBody>
          <a:bodyPr/>
          <a:lstStyle/>
          <a:p>
            <a:r>
              <a:rPr lang="en-US" dirty="0"/>
              <a:t>Better Claim!</a:t>
            </a:r>
          </a:p>
        </p:txBody>
      </p:sp>
      <p:sp>
        <p:nvSpPr>
          <p:cNvPr id="3" name="Content Placeholder 2">
            <a:extLst>
              <a:ext uri="{FF2B5EF4-FFF2-40B4-BE49-F238E27FC236}">
                <a16:creationId xmlns:a16="http://schemas.microsoft.com/office/drawing/2014/main" id="{9850BD1A-C8AA-412B-88D0-5AF0A111649B}"/>
              </a:ext>
            </a:extLst>
          </p:cNvPr>
          <p:cNvSpPr>
            <a:spLocks noGrp="1"/>
          </p:cNvSpPr>
          <p:nvPr>
            <p:ph idx="1"/>
          </p:nvPr>
        </p:nvSpPr>
        <p:spPr/>
        <p:txBody>
          <a:bodyPr/>
          <a:lstStyle/>
          <a:p>
            <a:pPr marL="0" indent="0" algn="ctr">
              <a:buNone/>
            </a:pPr>
            <a:endParaRPr lang="en-US" dirty="0"/>
          </a:p>
          <a:p>
            <a:pPr algn="ctr"/>
            <a:r>
              <a:rPr lang="en-US" b="1" dirty="0">
                <a:solidFill>
                  <a:schemeClr val="bg2">
                    <a:lumMod val="75000"/>
                  </a:schemeClr>
                </a:solidFill>
              </a:rPr>
              <a:t>“The best way to help reduce rates of homelessness is by raising taxes to fund mental health programs that reach out directly to the homeless population.”</a:t>
            </a:r>
          </a:p>
          <a:p>
            <a:pPr algn="ctr"/>
            <a:r>
              <a:rPr lang="en-US" dirty="0"/>
              <a:t>ANTITHESIS: Mental health programs are NOT the best way to help the homeless population; X is. </a:t>
            </a:r>
          </a:p>
          <a:p>
            <a:pPr algn="ctr"/>
            <a:r>
              <a:rPr lang="en-US" dirty="0"/>
              <a:t>That is a reasonable stance that some in your audience will take!</a:t>
            </a:r>
          </a:p>
        </p:txBody>
      </p:sp>
    </p:spTree>
    <p:extLst>
      <p:ext uri="{BB962C8B-B14F-4D97-AF65-F5344CB8AC3E}">
        <p14:creationId xmlns:p14="http://schemas.microsoft.com/office/powerpoint/2010/main" val="2864865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VTI">
  <a:themeElements>
    <a:clrScheme name="AnalogousFromLightSeedRightStep">
      <a:dk1>
        <a:srgbClr val="000000"/>
      </a:dk1>
      <a:lt1>
        <a:srgbClr val="FFFFFF"/>
      </a:lt1>
      <a:dk2>
        <a:srgbClr val="413024"/>
      </a:dk2>
      <a:lt2>
        <a:srgbClr val="E2E6E8"/>
      </a:lt2>
      <a:accent1>
        <a:srgbClr val="BC9B84"/>
      </a:accent1>
      <a:accent2>
        <a:srgbClr val="ABA175"/>
      </a:accent2>
      <a:accent3>
        <a:srgbClr val="9BA57D"/>
      </a:accent3>
      <a:accent4>
        <a:srgbClr val="88AC75"/>
      </a:accent4>
      <a:accent5>
        <a:srgbClr val="81AC84"/>
      </a:accent5>
      <a:accent6>
        <a:srgbClr val="77AE92"/>
      </a:accent6>
      <a:hlink>
        <a:srgbClr val="5986A5"/>
      </a:hlink>
      <a:folHlink>
        <a:srgbClr val="7F7F7F"/>
      </a:folHlink>
    </a:clrScheme>
    <a:fontScheme name="Retrospect">
      <a:majorFont>
        <a:latin typeface="Garamond"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1372</TotalTime>
  <Words>479</Words>
  <Application>Microsoft Office PowerPoint</Application>
  <PresentationFormat>Widescreen</PresentationFormat>
  <Paragraphs>50</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Calibri</vt:lpstr>
      <vt:lpstr>Garamond</vt:lpstr>
      <vt:lpstr>RetrospectVTI</vt:lpstr>
      <vt:lpstr>Final Essay Topics</vt:lpstr>
      <vt:lpstr>Bad Topics</vt:lpstr>
      <vt:lpstr>Good Topics</vt:lpstr>
      <vt:lpstr>Example: Bad Claim</vt:lpstr>
      <vt:lpstr>Definition: Academically Controversial</vt:lpstr>
      <vt:lpstr>Bad Thesis Test</vt:lpstr>
      <vt:lpstr>Other Bad Claims</vt:lpstr>
      <vt:lpstr>Making a Bad Topic Good: Thinking through the “HOW”</vt:lpstr>
      <vt:lpstr>Better Claim!</vt:lpstr>
      <vt:lpstr>Last Advice: YOU MUST CARE!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Essay Topics</dc:title>
  <dc:creator>Rebecca Eggenschwiler</dc:creator>
  <cp:lastModifiedBy>Rebecca Eggenschwiler</cp:lastModifiedBy>
  <cp:revision>1</cp:revision>
  <dcterms:created xsi:type="dcterms:W3CDTF">2020-03-22T19:02:34Z</dcterms:created>
  <dcterms:modified xsi:type="dcterms:W3CDTF">2020-03-24T16:06:04Z</dcterms:modified>
</cp:coreProperties>
</file>